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84" r:id="rId3"/>
    <p:sldId id="282" r:id="rId4"/>
    <p:sldId id="283" r:id="rId5"/>
    <p:sldId id="289" r:id="rId6"/>
    <p:sldId id="290" r:id="rId7"/>
    <p:sldId id="291" r:id="rId8"/>
    <p:sldId id="292" r:id="rId9"/>
    <p:sldId id="285" r:id="rId10"/>
    <p:sldId id="264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6" r:id="rId24"/>
    <p:sldId id="307" r:id="rId25"/>
    <p:sldId id="308" r:id="rId26"/>
    <p:sldId id="309" r:id="rId27"/>
    <p:sldId id="310" r:id="rId28"/>
    <p:sldId id="311" r:id="rId29"/>
    <p:sldId id="28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A9955"/>
    <a:srgbClr val="6F8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2BC67-41F2-4079-9BA2-C707803F265A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47805-BF0A-4C38-827A-AA215D8AF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4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47805-BF0A-4C38-827A-AA215D8AF2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43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516CB-C9AE-4A8B-9258-9D22C5FCD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C8AC04-80FB-4857-887B-E41401FDB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BBC31E-4376-49C3-8271-80106A50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565FC-201A-425D-AB17-8ABBAB47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1D2C5-E359-4920-A9CA-45DF7B79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1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F80EE-0400-4E37-BD46-2F16CA1A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B58A79-2AAD-448C-AC7A-13569C01C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84A22-8CB5-4FDD-91FD-DEEC2059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06804-6853-42C2-A4D9-85DA1A97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CCF22-8DAC-49E0-98DA-1083F9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48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97A5FE-60F8-48CA-B262-A305C949E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FD7097-C740-47B5-BF8B-B9204BAB0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24C0A-A521-48D6-AA3D-E242F3A7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8736A-F10B-48D4-A58B-2256E3BD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98CE1-072D-49B5-8E38-3202D6ED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45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  <p:extLst>
      <p:ext uri="{BB962C8B-B14F-4D97-AF65-F5344CB8AC3E}">
        <p14:creationId xmlns:p14="http://schemas.microsoft.com/office/powerpoint/2010/main" val="279360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346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260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547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655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06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41526-4D53-4FDC-909D-2D919B11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113F1-F3E7-43DB-9D05-A6F62654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1512A-1380-4780-8859-70398648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69D2F-007E-416A-89B2-95A94E18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46197-FA93-4F9E-8392-96BB8992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7A53F-70C8-4F97-8381-27DCDEC9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981717-FF7B-4E89-AA54-363CF64E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7392D-CE69-479B-BE25-B51559C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3D9B7-85D6-442D-8A78-63FF3383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190E1-9F27-490B-8EAE-0F40792F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9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DDEA6-B25F-4C08-9099-4FB7BFC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3D85D-6591-4A85-875A-C97F61B3A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1C190C-01BA-46C5-B444-2BAB41F8C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980512-0BBC-4819-859B-CC496123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67422-83FB-4B23-ADDE-830FB214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776EAE-9158-4B82-B709-39E822DB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65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5D642-5EE6-4F4E-9F7F-B1FD0B4A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186660-0758-4F7D-8B3C-6FBAD3410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2B10D5-C67B-4C9C-8D75-00F02C08E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EDC1AA-B652-4D20-A2FF-2E60C62C6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683E56-C2BA-450E-AB72-4121281BE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890DC-F862-4279-A8F9-14A606D7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4773A6-6AC0-47CD-9355-48A91CAD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CF4E3C-2070-4D3A-8A0E-CAF8F5C1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3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4DBF9-19B3-4F24-8FEC-3DFDA380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9F11B1-DBB6-4C79-ADA7-3FA077F5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F22FD8-658E-4DE6-99D1-47D61058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2242B-4FCE-47BA-A23F-9D4A8D01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2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E79B5F-48EB-45C9-BD7F-5FB6B8E9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A3FE3E-EA8B-4E77-AF77-690BCE83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766C51-E5C9-4078-ABB4-AED1889E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64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959CA-8437-4F5A-BC01-7421C299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2B98E-8331-49E0-9DA0-1B2CB6CA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63EAA0-10F3-4C45-B214-FF92CA2CF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C6FAA6-3DC5-4232-B91A-F97E9607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41F3D-ADA9-4510-B285-2153CB9E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CF7E10-FA6C-451A-A28A-3C41AB04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7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96018-C662-4EC9-B885-84B8833C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643A50-E841-49D3-957C-307DB6CB6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CC6BF-BCE4-452D-B225-B499DAA54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EDF822-2EF0-461B-BB60-BE11938E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D43CE-2B69-4C0D-83EE-18F1F24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4EA77E-766E-4529-BDEA-AE278D4C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FD42ED-7C84-42D5-AC8F-BBEAA07A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69FAF-1729-478D-89CB-46DF433A8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4B3D4-6B4D-4E64-8204-14DB38740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B304-1D5F-478F-AD13-708D4531AF92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FD6D6-4E2D-489C-8E2F-8AEEDE9C8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06C12-6DCE-48EE-85F8-0E2E38216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D5D3E-FFAC-4F9F-BA7D-CC414E954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6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73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2273694" y="2972982"/>
            <a:ext cx="76446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 algn="ctr">
              <a:defRPr/>
            </a:pPr>
            <a:r>
              <a:rPr lang="en-US" altLang="zh-CN" sz="4400" b="1" dirty="0">
                <a:solidFill>
                  <a:srgbClr val="C0000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400" b="1" dirty="0">
                <a:solidFill>
                  <a:srgbClr val="C0000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进程虚拟地址空间分析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2779960" y="4098565"/>
            <a:ext cx="6516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0012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t>第六组 吴昊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B0012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t>1901210765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758407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常规变量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579399" y="3098120"/>
            <a:ext cx="437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运行程序并查看相应进程的地址空间映射，统计出各变量的存储位置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ABB1AD-23C9-4F75-80E9-9C6D9B52E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25" y="587844"/>
            <a:ext cx="4805550" cy="58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662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字符串常量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1166966" y="3244334"/>
            <a:ext cx="437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确认字符串常量存储位置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09063-A85A-4330-A17E-A9340CCB27F6}"/>
              </a:ext>
            </a:extLst>
          </p:cNvPr>
          <p:cNvSpPr/>
          <p:nvPr/>
        </p:nvSpPr>
        <p:spPr>
          <a:xfrm>
            <a:off x="5197312" y="1720840"/>
            <a:ext cx="6096000" cy="34163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//temp2.c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*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strglo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"ABC"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*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strloc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abc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"\"ABC\"\t location: 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strglo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"\"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abc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\"\t location: 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strloc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7437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字符串常量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372363" y="3117575"/>
            <a:ext cx="3807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运行程序并查看相应进程的地址空间映射，可以看到字符串常量均位于</a:t>
            </a:r>
            <a:r>
              <a:rPr lang="en-US" altLang="zh-CN" dirty="0"/>
              <a:t>.text</a:t>
            </a:r>
            <a:r>
              <a:rPr lang="zh-CN" altLang="en-US" dirty="0"/>
              <a:t>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79A74-7495-4613-9EBE-204192FD0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37" y="1598254"/>
            <a:ext cx="75057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7062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-malloc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动态分配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716896" y="2833940"/>
            <a:ext cx="4102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malloc()</a:t>
            </a:r>
            <a:r>
              <a:rPr lang="zh-CN" altLang="en-US" dirty="0"/>
              <a:t>申请内存时，</a:t>
            </a:r>
            <a:endParaRPr lang="en-US" altLang="zh-CN" dirty="0"/>
          </a:p>
          <a:p>
            <a:r>
              <a:rPr lang="zh-CN" altLang="en-US" dirty="0"/>
              <a:t>小于等于</a:t>
            </a:r>
            <a:r>
              <a:rPr lang="en-US" altLang="zh-CN" dirty="0"/>
              <a:t>128k</a:t>
            </a:r>
            <a:r>
              <a:rPr lang="zh-CN" altLang="en-US" dirty="0"/>
              <a:t>的将直接在堆中分配，若堆的空间不足，则使用</a:t>
            </a:r>
            <a:r>
              <a:rPr lang="en-US" altLang="zh-CN" dirty="0"/>
              <a:t>brk()</a:t>
            </a:r>
            <a:r>
              <a:rPr lang="zh-CN" altLang="en-US" dirty="0"/>
              <a:t>扩展堆的大小；</a:t>
            </a:r>
            <a:endParaRPr lang="en-US" altLang="zh-CN" dirty="0"/>
          </a:p>
          <a:p>
            <a:r>
              <a:rPr lang="zh-CN" altLang="en-US" dirty="0"/>
              <a:t>大于</a:t>
            </a:r>
            <a:r>
              <a:rPr lang="en-US" altLang="zh-CN" dirty="0"/>
              <a:t>128k</a:t>
            </a:r>
            <a:r>
              <a:rPr lang="zh-CN" altLang="en-US" dirty="0"/>
              <a:t>的调用</a:t>
            </a:r>
            <a:r>
              <a:rPr lang="en-US" altLang="zh-CN" dirty="0" err="1"/>
              <a:t>mmap</a:t>
            </a:r>
            <a:r>
              <a:rPr lang="en-US" altLang="zh-CN" dirty="0"/>
              <a:t>()</a:t>
            </a:r>
            <a:r>
              <a:rPr lang="zh-CN" altLang="en-US" dirty="0"/>
              <a:t>在内存映射区分配。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9102D4-9D41-410B-AD98-5DA8E64A23CF}"/>
              </a:ext>
            </a:extLst>
          </p:cNvPr>
          <p:cNvSpPr/>
          <p:nvPr/>
        </p:nvSpPr>
        <p:spPr>
          <a:xfrm>
            <a:off x="5265422" y="2279942"/>
            <a:ext cx="6096000" cy="286232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//temp3.c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*small = (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*)malloc(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128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*big = (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*)malloc(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128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"small\t location: 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small);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"big\t location: 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big);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5880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-malloc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动态分配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436178" y="2833940"/>
            <a:ext cx="4102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程序运行结果及对应进程地址空间映射如图所示，</a:t>
            </a:r>
            <a:endParaRPr lang="en-US" altLang="zh-CN" dirty="0"/>
          </a:p>
          <a:p>
            <a:r>
              <a:rPr lang="zh-CN" altLang="en-US" dirty="0"/>
              <a:t>可以看到使用</a:t>
            </a:r>
            <a:r>
              <a:rPr lang="en-US" altLang="zh-CN" dirty="0"/>
              <a:t>malloc()</a:t>
            </a:r>
            <a:r>
              <a:rPr lang="zh-CN" altLang="en-US" dirty="0"/>
              <a:t>申请</a:t>
            </a:r>
            <a:r>
              <a:rPr lang="en-US" altLang="zh-CN" dirty="0"/>
              <a:t>128K</a:t>
            </a:r>
            <a:r>
              <a:rPr lang="zh-CN" altLang="en-US" dirty="0"/>
              <a:t>大小的内存时，</a:t>
            </a:r>
            <a:r>
              <a:rPr lang="en-US" altLang="zh-CN" dirty="0"/>
              <a:t>malloc()</a:t>
            </a:r>
            <a:r>
              <a:rPr lang="zh-CN" altLang="en-US" dirty="0"/>
              <a:t>返回的内存空间首地址位于堆中；</a:t>
            </a:r>
            <a:endParaRPr lang="en-US" altLang="zh-CN" dirty="0"/>
          </a:p>
          <a:p>
            <a:r>
              <a:rPr lang="zh-CN" altLang="en-US" dirty="0"/>
              <a:t>而申请</a:t>
            </a:r>
            <a:r>
              <a:rPr lang="en-US" altLang="zh-CN" dirty="0"/>
              <a:t>128K+1B</a:t>
            </a:r>
            <a:r>
              <a:rPr lang="zh-CN" altLang="en-US" dirty="0"/>
              <a:t>大小的内存时，返回的内存空间首地址位于内存映射区。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0FB12-E848-43B6-BD24-8EEE47D3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18" y="1754102"/>
            <a:ext cx="755904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7548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577216" y="3395767"/>
            <a:ext cx="410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综合以上三部分，得出如图所示的结论。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777E25-B632-43F2-81D4-B3A349B17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87" y="114300"/>
            <a:ext cx="47148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0072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brk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和</a:t>
            </a:r>
            <a:r>
              <a:rPr lang="en-US" altLang="zh-CN" dirty="0" err="1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sbrk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354901" y="2426960"/>
            <a:ext cx="38397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brk</a:t>
            </a:r>
            <a:r>
              <a:rPr lang="zh-CN" altLang="en-US" dirty="0"/>
              <a:t>通过传递的</a:t>
            </a:r>
            <a:r>
              <a:rPr lang="en-US" altLang="zh-CN" dirty="0" err="1"/>
              <a:t>addr</a:t>
            </a:r>
            <a:r>
              <a:rPr lang="zh-CN" altLang="en-US" dirty="0"/>
              <a:t>来重新设置</a:t>
            </a:r>
            <a:r>
              <a:rPr lang="en-US" altLang="zh-CN" dirty="0"/>
              <a:t>program break</a:t>
            </a:r>
            <a:r>
              <a:rPr lang="zh-CN" altLang="en-US" dirty="0"/>
              <a:t>，成功则返回</a:t>
            </a:r>
            <a:r>
              <a:rPr lang="en-US" altLang="zh-CN" dirty="0"/>
              <a:t>0</a:t>
            </a:r>
            <a:r>
              <a:rPr lang="zh-CN" altLang="en-US" dirty="0"/>
              <a:t>，否则返回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 err="1"/>
              <a:t>sbrk</a:t>
            </a:r>
            <a:r>
              <a:rPr lang="zh-CN" altLang="en-US" dirty="0"/>
              <a:t>用来增加堆，增加的大小通过参数</a:t>
            </a:r>
            <a:r>
              <a:rPr lang="en-US" altLang="zh-CN" dirty="0" err="1"/>
              <a:t>inc</a:t>
            </a:r>
            <a:r>
              <a:rPr lang="zh-CN" altLang="en-US" dirty="0"/>
              <a:t>决定，若成功，则返回增加大小前的堆的</a:t>
            </a:r>
            <a:r>
              <a:rPr lang="en-US" altLang="zh-CN" dirty="0"/>
              <a:t>program break</a:t>
            </a:r>
            <a:r>
              <a:rPr lang="zh-CN" altLang="en-US" dirty="0"/>
              <a:t>；若失败，则返回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进程第一次调用</a:t>
            </a:r>
            <a:r>
              <a:rPr lang="en-US" altLang="zh-CN" dirty="0" err="1"/>
              <a:t>sbrk</a:t>
            </a:r>
            <a:r>
              <a:rPr lang="en-US" altLang="zh-CN" dirty="0"/>
              <a:t>()</a:t>
            </a:r>
            <a:r>
              <a:rPr lang="zh-CN" altLang="en-US" dirty="0"/>
              <a:t>，如果成功，则返回的是堆的起始地址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E97D0A-0791-4431-80C7-6146D35FC426}"/>
              </a:ext>
            </a:extLst>
          </p:cNvPr>
          <p:cNvSpPr/>
          <p:nvPr/>
        </p:nvSpPr>
        <p:spPr>
          <a:xfrm>
            <a:off x="4282217" y="894433"/>
            <a:ext cx="7901436" cy="577840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unistd.h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第一次调用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sbrk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返回堆的起始地址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 start location\t0x%lx\n"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(0)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返回堆增长前的终止地址，因为增长为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0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，所以也是当前的终止地址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 end location\t0x%lx\n"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查看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sbrk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增长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4K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后的地址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 increased end location\t0x%lx\n"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在当前终止地址上在增加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4K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，调用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brk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直接将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program break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设置为增长后的终止地址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ans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= brk(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)+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ans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"brk increased end location\t0x%lx\n"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sbrk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1254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brk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和</a:t>
            </a:r>
            <a:r>
              <a:rPr lang="en-US" altLang="zh-CN" dirty="0" err="1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sbrk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500817" y="3263539"/>
            <a:ext cx="305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程序运行结果及对应进程地址空间映射如图所示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4B91E-878D-4F17-B021-3708CCFB2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38" y="1249379"/>
            <a:ext cx="8263323" cy="49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8574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en-US" altLang="zh-CN" dirty="0" err="1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mmap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代码剖析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1557564" y="1775207"/>
            <a:ext cx="92171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是</a:t>
            </a:r>
            <a:r>
              <a:rPr lang="en-US" altLang="zh-CN" dirty="0"/>
              <a:t>9</a:t>
            </a:r>
            <a:r>
              <a:rPr lang="zh-CN" altLang="en-US" dirty="0"/>
              <a:t>号系统调用，入口函数为</a:t>
            </a:r>
            <a:r>
              <a:rPr lang="en-US" altLang="zh-CN" dirty="0" err="1"/>
              <a:t>sys_mmap</a:t>
            </a:r>
            <a:r>
              <a:rPr lang="zh-CN" altLang="en-US" dirty="0"/>
              <a:t>，其调用过程如下：</a:t>
            </a:r>
            <a:endParaRPr lang="en-US" altLang="zh-CN" dirty="0"/>
          </a:p>
          <a:p>
            <a:r>
              <a:rPr lang="en-US" altLang="zh-CN" dirty="0" err="1"/>
              <a:t>sys_mmap</a:t>
            </a:r>
            <a:r>
              <a:rPr lang="en-US" altLang="zh-CN" dirty="0"/>
              <a:t>-&gt;</a:t>
            </a:r>
            <a:r>
              <a:rPr lang="en-US" altLang="zh-CN" dirty="0" err="1"/>
              <a:t>ksys_mmap_pgoff</a:t>
            </a:r>
            <a:r>
              <a:rPr lang="en-US" altLang="zh-CN" dirty="0"/>
              <a:t>-&gt;</a:t>
            </a:r>
            <a:r>
              <a:rPr lang="en-US" altLang="zh-CN" dirty="0" err="1"/>
              <a:t>vm_mmap_pgoff</a:t>
            </a:r>
            <a:r>
              <a:rPr lang="en-US" altLang="zh-CN" dirty="0"/>
              <a:t>-&gt;</a:t>
            </a:r>
            <a:r>
              <a:rPr lang="en-US" altLang="zh-CN" dirty="0" err="1"/>
              <a:t>do_mmap_pgoff</a:t>
            </a:r>
            <a:r>
              <a:rPr lang="en-US" altLang="zh-CN" dirty="0"/>
              <a:t>-&gt;</a:t>
            </a:r>
            <a:r>
              <a:rPr lang="en-US" altLang="zh-CN" dirty="0" err="1"/>
              <a:t>do_mmap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do_mmap</a:t>
            </a:r>
            <a:r>
              <a:rPr lang="zh-CN" altLang="en-US" dirty="0"/>
              <a:t>是整个</a:t>
            </a:r>
            <a:r>
              <a:rPr lang="en-US" altLang="zh-CN" dirty="0" err="1"/>
              <a:t>mmap</a:t>
            </a:r>
            <a:r>
              <a:rPr lang="en-US" altLang="zh-CN" dirty="0"/>
              <a:t>()</a:t>
            </a:r>
            <a:r>
              <a:rPr lang="zh-CN" altLang="en-US" dirty="0"/>
              <a:t>的具体操作函数，</a:t>
            </a:r>
            <a:r>
              <a:rPr lang="en-US" altLang="zh-CN" dirty="0" err="1"/>
              <a:t>do_mmap</a:t>
            </a:r>
            <a:r>
              <a:rPr lang="en-US" altLang="zh-CN" dirty="0"/>
              <a:t>()</a:t>
            </a:r>
            <a:r>
              <a:rPr lang="zh-CN" altLang="en-US" dirty="0"/>
              <a:t>根据用户传入的参数做了一系列的检查，然后根据参数初始化</a:t>
            </a:r>
            <a:r>
              <a:rPr lang="en-US" altLang="zh-CN" dirty="0"/>
              <a:t>vm_area_struct</a:t>
            </a:r>
            <a:r>
              <a:rPr lang="zh-CN" altLang="en-US" dirty="0"/>
              <a:t>的标志 </a:t>
            </a:r>
            <a:r>
              <a:rPr lang="en-US" altLang="zh-CN" dirty="0" err="1"/>
              <a:t>vm_flags</a:t>
            </a:r>
            <a:r>
              <a:rPr lang="zh-CN" altLang="en-US" dirty="0"/>
              <a:t>，</a:t>
            </a:r>
            <a:r>
              <a:rPr lang="en-US" altLang="zh-CN" dirty="0" err="1"/>
              <a:t>vma</a:t>
            </a:r>
            <a:r>
              <a:rPr lang="en-US" altLang="zh-CN" dirty="0"/>
              <a:t>-&gt;</a:t>
            </a:r>
            <a:r>
              <a:rPr lang="en-US" altLang="zh-CN" dirty="0" err="1"/>
              <a:t>vm_file</a:t>
            </a:r>
            <a:r>
              <a:rPr lang="en-US" altLang="zh-CN" dirty="0"/>
              <a:t> = </a:t>
            </a:r>
            <a:r>
              <a:rPr lang="en-US" altLang="zh-CN" dirty="0" err="1"/>
              <a:t>get_file</a:t>
            </a:r>
            <a:r>
              <a:rPr lang="en-US" altLang="zh-CN" dirty="0"/>
              <a:t>(file)</a:t>
            </a:r>
            <a:r>
              <a:rPr lang="zh-CN" altLang="en-US" dirty="0"/>
              <a:t>建立文件与</a:t>
            </a:r>
            <a:r>
              <a:rPr lang="en-US" altLang="zh-CN" dirty="0" err="1"/>
              <a:t>vma</a:t>
            </a:r>
            <a:r>
              <a:rPr lang="zh-CN" altLang="en-US" dirty="0"/>
              <a:t>的映射。具体步骤如下：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检查参数，并根据传入的映射类型设置</a:t>
            </a:r>
            <a:r>
              <a:rPr lang="en-US" altLang="zh-CN" dirty="0" err="1"/>
              <a:t>vma</a:t>
            </a:r>
            <a:r>
              <a:rPr lang="zh-CN" altLang="en-US" dirty="0"/>
              <a:t>的</a:t>
            </a:r>
            <a:r>
              <a:rPr lang="en-US" altLang="zh-CN" dirty="0"/>
              <a:t>flags 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进程查找其虚拟地址空间，找到一块空闲的满足要求的虚拟地址空间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根据找到的虚拟地址空间初始化</a:t>
            </a:r>
            <a:r>
              <a:rPr lang="en-US" altLang="zh-CN" dirty="0" err="1"/>
              <a:t>vma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设置</a:t>
            </a:r>
            <a:r>
              <a:rPr lang="en-US" altLang="zh-CN" dirty="0" err="1"/>
              <a:t>vma</a:t>
            </a:r>
            <a:r>
              <a:rPr lang="en-US" altLang="zh-CN" dirty="0"/>
              <a:t>-&gt;</a:t>
            </a:r>
            <a:r>
              <a:rPr lang="en-US" altLang="zh-CN" dirty="0" err="1"/>
              <a:t>vm_file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根据文件系统类型，将</a:t>
            </a:r>
            <a:r>
              <a:rPr lang="en-US" altLang="zh-CN" dirty="0" err="1"/>
              <a:t>vma</a:t>
            </a:r>
            <a:r>
              <a:rPr lang="en-US" altLang="zh-CN" dirty="0"/>
              <a:t>-&gt;</a:t>
            </a:r>
            <a:r>
              <a:rPr lang="en-US" altLang="zh-CN" dirty="0" err="1"/>
              <a:t>vm_ops</a:t>
            </a:r>
            <a:r>
              <a:rPr lang="zh-CN" altLang="en-US" dirty="0"/>
              <a:t>设为对应的</a:t>
            </a:r>
            <a:r>
              <a:rPr lang="en-US" altLang="zh-CN" dirty="0" err="1"/>
              <a:t>file_operations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将</a:t>
            </a:r>
            <a:r>
              <a:rPr lang="en-US" altLang="zh-CN" dirty="0" err="1"/>
              <a:t>vma</a:t>
            </a:r>
            <a:r>
              <a:rPr lang="zh-CN" altLang="en-US" dirty="0"/>
              <a:t>插入</a:t>
            </a:r>
            <a:r>
              <a:rPr lang="en-US" altLang="zh-CN" dirty="0"/>
              <a:t>mm</a:t>
            </a:r>
            <a:r>
              <a:rPr lang="zh-CN" altLang="en-US" dirty="0"/>
              <a:t>的链表中</a:t>
            </a:r>
          </a:p>
        </p:txBody>
      </p:sp>
    </p:spTree>
    <p:extLst>
      <p:ext uri="{BB962C8B-B14F-4D97-AF65-F5344CB8AC3E}">
        <p14:creationId xmlns:p14="http://schemas.microsoft.com/office/powerpoint/2010/main" val="183180219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文件共享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429156" y="3058607"/>
            <a:ext cx="324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设计两个测试程序，均使用</a:t>
            </a:r>
            <a:r>
              <a:rPr lang="en-US" altLang="zh-CN" dirty="0" err="1"/>
              <a:t>mmap</a:t>
            </a:r>
            <a:r>
              <a:rPr lang="en-US" altLang="zh-CN" dirty="0"/>
              <a:t>()</a:t>
            </a:r>
            <a:r>
              <a:rPr lang="zh-CN" altLang="en-US" dirty="0"/>
              <a:t>将同一文件映射至内存映射区。两个程序分别对相应内存映射区进行读或写，以验证文件共享。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DCF294-6A00-47FC-8C7F-C3CF8A387C8A}"/>
              </a:ext>
            </a:extLst>
          </p:cNvPr>
          <p:cNvSpPr/>
          <p:nvPr/>
        </p:nvSpPr>
        <p:spPr>
          <a:xfrm>
            <a:off x="4124204" y="888605"/>
            <a:ext cx="4117286" cy="59093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A9955"/>
                </a:solidFill>
                <a:latin typeface="Consolas" panose="020B0609020204030204" pitchFamily="49" charset="0"/>
              </a:rPr>
              <a:t>//openfile1.c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fcntl.h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&lt;sys/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mman.h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*filename =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sharedfile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open(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filename,O_RDWR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);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*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mmap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 PROT_WRITE|PROT_READ, MAP_SHARED,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"0x%lx\n"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c =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j =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;j&lt;len-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;j++){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*(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addr+j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)=c;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(i+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)%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77A5CC-904C-4E21-AEB9-561A84051133}"/>
              </a:ext>
            </a:extLst>
          </p:cNvPr>
          <p:cNvSpPr/>
          <p:nvPr/>
        </p:nvSpPr>
        <p:spPr>
          <a:xfrm>
            <a:off x="8397133" y="1596669"/>
            <a:ext cx="3644630" cy="440120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A9955"/>
                </a:solidFill>
                <a:latin typeface="Consolas" panose="020B0609020204030204" pitchFamily="49" charset="0"/>
              </a:rPr>
              <a:t>//openfile2.c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fcntl.h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&lt;sys/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mman.h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*filename = 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sharedfile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open(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filename,O_RDWR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);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*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mmap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 PROT_WRITE|PROT_READ, MAP_SHARED,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"%s"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addr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3641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14EBB4-2A5D-4C62-AC90-0C83BBF363B7}"/>
              </a:ext>
            </a:extLst>
          </p:cNvPr>
          <p:cNvSpPr txBox="1"/>
          <p:nvPr/>
        </p:nvSpPr>
        <p:spPr>
          <a:xfrm>
            <a:off x="6002524" y="0"/>
            <a:ext cx="428919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原理分析</a:t>
            </a:r>
            <a:endParaRPr lang="en-US" altLang="zh-CN" sz="2000" dirty="0"/>
          </a:p>
          <a:p>
            <a:r>
              <a:rPr lang="en-US" altLang="zh-CN" sz="2000" dirty="0"/>
              <a:t>   1.1 </a:t>
            </a:r>
            <a:r>
              <a:rPr lang="zh-CN" altLang="en-US" sz="2000" dirty="0"/>
              <a:t>进程虚拟地址空间布局</a:t>
            </a:r>
            <a:endParaRPr lang="en-US" altLang="zh-CN" sz="2000" dirty="0"/>
          </a:p>
          <a:p>
            <a:r>
              <a:rPr lang="en-US" altLang="zh-CN" sz="2000" dirty="0"/>
              <a:t>      1.1.1 </a:t>
            </a:r>
            <a:r>
              <a:rPr lang="zh-CN" altLang="en-US" sz="2000" dirty="0"/>
              <a:t>栈</a:t>
            </a:r>
            <a:endParaRPr lang="en-US" altLang="zh-CN" sz="2000" dirty="0"/>
          </a:p>
          <a:p>
            <a:r>
              <a:rPr lang="en-US" altLang="zh-CN" sz="2000" dirty="0"/>
              <a:t>      1.1.2 </a:t>
            </a:r>
            <a:r>
              <a:rPr lang="zh-CN" altLang="en-US" sz="2000" dirty="0"/>
              <a:t>内存映射区</a:t>
            </a:r>
            <a:endParaRPr lang="en-US" altLang="zh-CN" sz="2000" dirty="0"/>
          </a:p>
          <a:p>
            <a:r>
              <a:rPr lang="en-US" altLang="zh-CN" sz="2000" dirty="0"/>
              <a:t>      1.1.3 </a:t>
            </a:r>
            <a:r>
              <a:rPr lang="zh-CN" altLang="en-US" sz="2000" dirty="0"/>
              <a:t>堆</a:t>
            </a:r>
            <a:endParaRPr lang="en-US" altLang="zh-CN" sz="2000" dirty="0"/>
          </a:p>
          <a:p>
            <a:r>
              <a:rPr lang="en-US" altLang="zh-CN" sz="2000" dirty="0"/>
              <a:t>      1.1.4 BSS</a:t>
            </a:r>
            <a:r>
              <a:rPr lang="zh-CN" altLang="en-US" sz="2000" dirty="0"/>
              <a:t>段</a:t>
            </a:r>
            <a:endParaRPr lang="en-US" altLang="zh-CN" sz="2000" dirty="0"/>
          </a:p>
          <a:p>
            <a:r>
              <a:rPr lang="en-US" altLang="zh-CN" sz="2000" dirty="0"/>
              <a:t>      1.1.5 Data</a:t>
            </a:r>
            <a:r>
              <a:rPr lang="zh-CN" altLang="en-US" sz="2000" dirty="0"/>
              <a:t>段</a:t>
            </a:r>
            <a:endParaRPr lang="en-US" altLang="zh-CN" sz="2000" dirty="0"/>
          </a:p>
          <a:p>
            <a:r>
              <a:rPr lang="en-US" altLang="zh-CN" sz="2000" dirty="0"/>
              <a:t>      1.1.6 Text</a:t>
            </a:r>
            <a:r>
              <a:rPr lang="zh-CN" altLang="en-US" sz="2000" dirty="0"/>
              <a:t>段</a:t>
            </a:r>
            <a:endParaRPr lang="en-US" altLang="zh-CN" sz="2000" dirty="0"/>
          </a:p>
          <a:p>
            <a:r>
              <a:rPr lang="en-US" altLang="zh-CN" sz="2000" dirty="0"/>
              <a:t>   1.2 </a:t>
            </a:r>
            <a:r>
              <a:rPr lang="zh-CN" altLang="en-US" sz="2000" dirty="0"/>
              <a:t>管理地址空间的数据结构</a:t>
            </a:r>
            <a:endParaRPr lang="en-US" altLang="zh-CN" sz="2000" dirty="0"/>
          </a:p>
          <a:p>
            <a:r>
              <a:rPr lang="en-US" altLang="zh-CN" sz="2000" dirty="0"/>
              <a:t>      1.2.1 vm_area_struct</a:t>
            </a:r>
          </a:p>
          <a:p>
            <a:r>
              <a:rPr lang="en-US" altLang="zh-CN" sz="2000" dirty="0"/>
              <a:t>      1.2.2 mm_struct</a:t>
            </a:r>
          </a:p>
          <a:p>
            <a:r>
              <a:rPr lang="en-US" altLang="zh-CN" sz="2000" dirty="0"/>
              <a:t>   1.3 </a:t>
            </a:r>
            <a:r>
              <a:rPr lang="zh-CN" altLang="en-US" sz="2000" dirty="0"/>
              <a:t>查看进程地址空间布局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实验部分</a:t>
            </a:r>
            <a:endParaRPr lang="en-US" altLang="zh-CN" sz="2000" dirty="0"/>
          </a:p>
          <a:p>
            <a:r>
              <a:rPr lang="en-US" altLang="zh-CN" sz="2000" dirty="0"/>
              <a:t>   2.1</a:t>
            </a:r>
            <a:r>
              <a:rPr lang="zh-CN" altLang="en-US" sz="2000" dirty="0"/>
              <a:t>变量存储位置</a:t>
            </a:r>
            <a:endParaRPr lang="en-US" altLang="zh-CN" sz="2000" dirty="0"/>
          </a:p>
          <a:p>
            <a:r>
              <a:rPr lang="en-US" altLang="zh-CN" sz="2000" dirty="0"/>
              <a:t>      2.1.1 </a:t>
            </a:r>
            <a:r>
              <a:rPr lang="zh-CN" altLang="en-US" sz="2000" dirty="0"/>
              <a:t>常规变量</a:t>
            </a:r>
            <a:endParaRPr lang="en-US" altLang="zh-CN" sz="2000" dirty="0"/>
          </a:p>
          <a:p>
            <a:r>
              <a:rPr lang="en-US" altLang="zh-CN" sz="2000" dirty="0"/>
              <a:t>      2.1.2 </a:t>
            </a:r>
            <a:r>
              <a:rPr lang="zh-CN" altLang="en-US" sz="2000" dirty="0"/>
              <a:t>字符串常量</a:t>
            </a:r>
            <a:endParaRPr lang="en-US" altLang="zh-CN" sz="2000" dirty="0"/>
          </a:p>
          <a:p>
            <a:r>
              <a:rPr lang="en-US" altLang="zh-CN" sz="2000" dirty="0"/>
              <a:t>      2.1.3 malloc</a:t>
            </a:r>
            <a:r>
              <a:rPr lang="zh-CN" altLang="en-US" sz="2000" dirty="0"/>
              <a:t>动态分配</a:t>
            </a:r>
            <a:endParaRPr lang="en-US" altLang="zh-CN" sz="2000" dirty="0"/>
          </a:p>
          <a:p>
            <a:r>
              <a:rPr lang="en-US" altLang="zh-CN" sz="2000" dirty="0"/>
              <a:t>   2.2 brk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sbrk</a:t>
            </a:r>
            <a:endParaRPr lang="en-US" altLang="zh-CN" sz="2000" dirty="0"/>
          </a:p>
          <a:p>
            <a:r>
              <a:rPr lang="en-US" altLang="zh-CN" sz="2000" dirty="0"/>
              <a:t>   2.3 </a:t>
            </a:r>
            <a:r>
              <a:rPr lang="zh-CN" altLang="en-US" sz="2000" dirty="0"/>
              <a:t>内存映射区</a:t>
            </a:r>
            <a:endParaRPr lang="en-US" altLang="zh-CN" sz="2000" dirty="0"/>
          </a:p>
          <a:p>
            <a:r>
              <a:rPr lang="en-US" altLang="zh-CN" sz="2000" dirty="0"/>
              <a:t>      2.3.1 </a:t>
            </a:r>
            <a:r>
              <a:rPr lang="en-US" altLang="zh-CN" sz="2000" dirty="0" err="1"/>
              <a:t>mmap</a:t>
            </a:r>
            <a:r>
              <a:rPr lang="zh-CN" altLang="en-US" sz="2000" dirty="0"/>
              <a:t>代码剖析</a:t>
            </a:r>
            <a:endParaRPr lang="en-US" altLang="zh-CN" sz="2000" dirty="0"/>
          </a:p>
          <a:p>
            <a:r>
              <a:rPr lang="en-US" altLang="zh-CN" sz="2000" dirty="0"/>
              <a:t>      2.3.2 </a:t>
            </a:r>
            <a:r>
              <a:rPr lang="zh-CN" altLang="en-US" sz="2000" dirty="0"/>
              <a:t>文件共享</a:t>
            </a:r>
            <a:endParaRPr lang="en-US" altLang="zh-CN" sz="2000" dirty="0"/>
          </a:p>
          <a:p>
            <a:r>
              <a:rPr lang="en-US" altLang="zh-CN" sz="2000" dirty="0"/>
              <a:t>      2.3.3 </a:t>
            </a:r>
            <a:r>
              <a:rPr lang="zh-CN" altLang="en-US" sz="2000" dirty="0"/>
              <a:t>静态和动态链接库</a:t>
            </a:r>
            <a:endParaRPr lang="en-US" altLang="zh-CN" sz="20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文件共享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623708" y="3105834"/>
            <a:ext cx="3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先运行读程序</a:t>
            </a:r>
            <a:r>
              <a:rPr lang="en-US" altLang="zh-CN" dirty="0"/>
              <a:t>openfile2</a:t>
            </a:r>
            <a:r>
              <a:rPr lang="zh-CN" altLang="en-US" dirty="0"/>
              <a:t>，运行结果如图所示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915B45-13B9-46EF-9DB2-37B328BFD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12" y="2643063"/>
            <a:ext cx="5333141" cy="15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045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文件共享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837717" y="3045033"/>
            <a:ext cx="324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保持</a:t>
            </a:r>
            <a:r>
              <a:rPr lang="en-US" altLang="zh-CN" dirty="0"/>
              <a:t>openfile2</a:t>
            </a:r>
            <a:r>
              <a:rPr lang="zh-CN" altLang="en-US" dirty="0"/>
              <a:t>处于运行状态，运行写程序</a:t>
            </a:r>
            <a:r>
              <a:rPr lang="en-US" altLang="zh-CN" dirty="0"/>
              <a:t>openfile1</a:t>
            </a:r>
            <a:r>
              <a:rPr lang="zh-CN" altLang="en-US" dirty="0"/>
              <a:t>，结果如图所示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8618D-6D37-408E-B96D-B7224CE9D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803195"/>
            <a:ext cx="5376315" cy="582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9451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文件共享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837717" y="3045033"/>
            <a:ext cx="335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终止</a:t>
            </a:r>
            <a:r>
              <a:rPr lang="en-US" altLang="zh-CN" dirty="0"/>
              <a:t>openfile1</a:t>
            </a:r>
            <a:r>
              <a:rPr lang="zh-CN" altLang="en-US" dirty="0"/>
              <a:t>，此时</a:t>
            </a:r>
            <a:r>
              <a:rPr lang="en-US" altLang="zh-CN" dirty="0"/>
              <a:t>openfile2</a:t>
            </a:r>
            <a:r>
              <a:rPr lang="zh-CN" altLang="en-US" dirty="0"/>
              <a:t>的结果如图所示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2A74C4-4F0E-4AC7-B924-F052BE64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17" y="722455"/>
            <a:ext cx="5487129" cy="59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7422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文件共享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354902" y="2685109"/>
            <a:ext cx="356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可以看到，</a:t>
            </a:r>
            <a:r>
              <a:rPr lang="en-US" altLang="zh-CN" dirty="0"/>
              <a:t>/home/</a:t>
            </a:r>
            <a:r>
              <a:rPr lang="en-US" altLang="zh-CN" dirty="0" err="1"/>
              <a:t>wuhao</a:t>
            </a:r>
            <a:r>
              <a:rPr lang="en-US" altLang="zh-CN" dirty="0"/>
              <a:t>/</a:t>
            </a:r>
            <a:r>
              <a:rPr lang="en-US" altLang="zh-CN" dirty="0" err="1"/>
              <a:t>sharedfile</a:t>
            </a:r>
            <a:r>
              <a:rPr lang="en-US" altLang="zh-CN" dirty="0"/>
              <a:t>/</a:t>
            </a:r>
            <a:r>
              <a:rPr lang="en-US" altLang="zh-CN" dirty="0" err="1"/>
              <a:t>sharedfile</a:t>
            </a:r>
            <a:r>
              <a:rPr lang="zh-CN" altLang="en-US" dirty="0"/>
              <a:t>文本文件均出现在两个进程的内存映射区。通过测试可以说明，进程之间可以通过</a:t>
            </a:r>
            <a:r>
              <a:rPr lang="en-US" altLang="zh-CN" dirty="0" err="1"/>
              <a:t>mmap</a:t>
            </a:r>
            <a:r>
              <a:rPr lang="zh-CN" altLang="en-US" dirty="0"/>
              <a:t>共享文件，以实现进程间通信。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326AD6-2B7D-4D3B-A195-07341C10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86" y="136525"/>
            <a:ext cx="7581900" cy="3619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FA746D-DF65-4793-A4C7-D442D9B43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88" y="3046414"/>
            <a:ext cx="7559040" cy="37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543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静态和动态链接库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506977" y="2828012"/>
            <a:ext cx="4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Linux </a:t>
            </a:r>
            <a:r>
              <a:rPr lang="zh-CN" altLang="en-US" dirty="0"/>
              <a:t>下的静态链接库是以</a:t>
            </a:r>
            <a:r>
              <a:rPr lang="en-US" altLang="zh-CN" dirty="0"/>
              <a:t>.a</a:t>
            </a:r>
            <a:r>
              <a:rPr lang="zh-CN" altLang="en-US" dirty="0"/>
              <a:t>结尾的二进制文件，它作为程序的一个模块，在链接期间被组合到程序中。和静态链接库相对的是动态链接库（</a:t>
            </a:r>
            <a:r>
              <a:rPr lang="en-US" altLang="zh-CN" dirty="0"/>
              <a:t>.so</a:t>
            </a:r>
            <a:r>
              <a:rPr lang="zh-CN" altLang="en-US" dirty="0"/>
              <a:t>文件），它在程序运行阶段被加载进内存。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B8F48A-C8A9-4EE4-8743-3A21F711179D}"/>
              </a:ext>
            </a:extLst>
          </p:cNvPr>
          <p:cNvSpPr/>
          <p:nvPr/>
        </p:nvSpPr>
        <p:spPr>
          <a:xfrm>
            <a:off x="5129719" y="1176208"/>
            <a:ext cx="6096000" cy="480131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linkfile.c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mylibfoo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"here is link function.\n"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libtest.c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main()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mylibfoo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1153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静态和动态链接库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2609202" y="1221915"/>
            <a:ext cx="67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将链接程序创建为静态链接库</a:t>
            </a:r>
            <a:r>
              <a:rPr lang="en-US" altLang="zh-CN" dirty="0" err="1"/>
              <a:t>liblinkfile.a</a:t>
            </a:r>
            <a:r>
              <a:rPr lang="zh-CN" altLang="en-US" dirty="0"/>
              <a:t>，并静态链接到测试程序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BEC87D-1937-48BB-A464-30046301DC49}"/>
              </a:ext>
            </a:extLst>
          </p:cNvPr>
          <p:cNvSpPr/>
          <p:nvPr/>
        </p:nvSpPr>
        <p:spPr>
          <a:xfrm>
            <a:off x="2960451" y="1671505"/>
            <a:ext cx="6096000" cy="203132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#1.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编译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linkfile.c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生成目标文件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linkfile.o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gcc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-c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linkfile.c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-o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linkfile.o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#2.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将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linkfile.o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创建为静态链接库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liblinkfile.a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rcs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liblinkfile.a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linkfile.o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#3.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编译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libtest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并链接静态链接库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liblinkfile.a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，生成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atest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gcc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libtest.c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liblinkfile.a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-o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atest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2A3553-D167-4B24-AE5C-C659D75CA822}"/>
              </a:ext>
            </a:extLst>
          </p:cNvPr>
          <p:cNvSpPr txBox="1"/>
          <p:nvPr/>
        </p:nvSpPr>
        <p:spPr>
          <a:xfrm>
            <a:off x="2609202" y="4047700"/>
            <a:ext cx="67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将链接程序创建为动态链接库</a:t>
            </a:r>
            <a:r>
              <a:rPr lang="en-US" altLang="zh-CN" dirty="0"/>
              <a:t>liblinkfile.so</a:t>
            </a:r>
            <a:r>
              <a:rPr lang="zh-CN" altLang="en-US" dirty="0"/>
              <a:t>，并动态链接到测试程序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75E142-3C20-4D0A-9416-E4FFD48B69C4}"/>
              </a:ext>
            </a:extLst>
          </p:cNvPr>
          <p:cNvSpPr/>
          <p:nvPr/>
        </p:nvSpPr>
        <p:spPr>
          <a:xfrm>
            <a:off x="2960451" y="4563686"/>
            <a:ext cx="6096000" cy="203132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#1.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编译链接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linkfile.c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为动态链接库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liblinkfile.so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gcc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-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fPIC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-shared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linkfile.c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-o liblinkfile.so</a:t>
            </a: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#2.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拷贝动态库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liblinkfile.so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到默认动态库路径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sudo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cp liblinkfile.so /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usr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/lib/</a:t>
            </a: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#3.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编译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libtest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并链接动态链接库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liblinkfile.so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，生成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sotest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gcc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libtest.c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liblinkfile.so -o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sotest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55316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静态和动态链接库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348298" y="2642149"/>
            <a:ext cx="4162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可以看到动态链接生成的程序</a:t>
            </a:r>
            <a:r>
              <a:rPr lang="en-US" altLang="zh-CN" dirty="0" err="1"/>
              <a:t>sotest</a:t>
            </a:r>
            <a:r>
              <a:rPr lang="zh-CN" altLang="en-US" dirty="0"/>
              <a:t>运行时，会将动态链接库</a:t>
            </a:r>
            <a:r>
              <a:rPr lang="en-US" altLang="zh-CN" dirty="0"/>
              <a:t>liblinkfile.so</a:t>
            </a:r>
            <a:r>
              <a:rPr lang="zh-CN" altLang="en-US" dirty="0"/>
              <a:t>映射到进程的内存映射区，</a:t>
            </a:r>
            <a:endParaRPr lang="en-US" altLang="zh-CN" dirty="0"/>
          </a:p>
          <a:p>
            <a:r>
              <a:rPr lang="zh-CN" altLang="en-US" dirty="0"/>
              <a:t>而静态链接生成的程序</a:t>
            </a:r>
            <a:r>
              <a:rPr lang="en-US" altLang="zh-CN" dirty="0" err="1"/>
              <a:t>atest</a:t>
            </a:r>
            <a:r>
              <a:rPr lang="zh-CN" altLang="en-US" dirty="0"/>
              <a:t>，在生成时就已经将需要的内容从静态链接库</a:t>
            </a:r>
            <a:r>
              <a:rPr lang="en-US" altLang="zh-CN" dirty="0" err="1"/>
              <a:t>liblinkfile.a</a:t>
            </a:r>
            <a:r>
              <a:rPr lang="zh-CN" altLang="en-US" dirty="0"/>
              <a:t>中拷贝到</a:t>
            </a:r>
            <a:r>
              <a:rPr lang="en-US" altLang="zh-CN" dirty="0" err="1"/>
              <a:t>atest</a:t>
            </a:r>
            <a:r>
              <a:rPr lang="zh-CN" altLang="en-US" dirty="0"/>
              <a:t>中了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41687A-F034-4BA3-9956-6EE084C37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98" y="-8392"/>
            <a:ext cx="740664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05233A-0047-4D85-B47F-C1CC2DCDF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18" y="3160964"/>
            <a:ext cx="739902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8481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内存映射区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静态和动态链接库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800346" y="3219206"/>
            <a:ext cx="4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这一点从两者的文件大小也可看出：</a:t>
            </a:r>
            <a:r>
              <a:rPr lang="en-US" altLang="zh-CN" dirty="0" err="1"/>
              <a:t>atest</a:t>
            </a:r>
            <a:r>
              <a:rPr lang="zh-CN" altLang="en-US" dirty="0"/>
              <a:t>要大于</a:t>
            </a:r>
            <a:r>
              <a:rPr lang="en-US" altLang="zh-CN" dirty="0" err="1"/>
              <a:t>sotest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A926D9-EEB4-4265-A639-B0E9D83F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46" y="1058532"/>
            <a:ext cx="4959475" cy="21606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AF2F9-1736-4C20-8032-BFC024D61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07" y="3795002"/>
            <a:ext cx="4913914" cy="21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24395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907137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请您批评指正，谢谢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2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F0F0F0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原理分析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One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原理分析</a:t>
            </a: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进程虚拟地址空间布局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7B08ED-71B6-49F5-9FA2-E67FEDBC6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00" y="1011919"/>
            <a:ext cx="4877493" cy="562787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45DF2FE-8BAA-4253-BA85-81AC8B1E790E}"/>
              </a:ext>
            </a:extLst>
          </p:cNvPr>
          <p:cNvSpPr txBox="1"/>
          <p:nvPr/>
        </p:nvSpPr>
        <p:spPr>
          <a:xfrm>
            <a:off x="865045" y="1904214"/>
            <a:ext cx="3329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用户空间部分，由高地址到低地址，依此可分为：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环境变量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命令行参数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栈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存储映射区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BSS</a:t>
            </a:r>
            <a:r>
              <a:rPr lang="zh-CN" altLang="en-US" dirty="0"/>
              <a:t>段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段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Text</a:t>
            </a:r>
            <a:r>
              <a:rPr lang="zh-CN" altLang="en-US" dirty="0"/>
              <a:t>段</a:t>
            </a:r>
          </a:p>
        </p:txBody>
      </p:sp>
    </p:spTree>
    <p:extLst>
      <p:ext uri="{BB962C8B-B14F-4D97-AF65-F5344CB8AC3E}">
        <p14:creationId xmlns:p14="http://schemas.microsoft.com/office/powerpoint/2010/main" val="2827007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原理分析</a:t>
            </a: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管理地址空间的数据结构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41C3F-561D-4560-A681-75E1E592E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96" y="364144"/>
            <a:ext cx="5276850" cy="6372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BFCCF1-A361-4463-B63D-40DF886CEFE3}"/>
              </a:ext>
            </a:extLst>
          </p:cNvPr>
          <p:cNvSpPr txBox="1"/>
          <p:nvPr/>
        </p:nvSpPr>
        <p:spPr>
          <a:xfrm>
            <a:off x="791852" y="2321647"/>
            <a:ext cx="297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mm_struct</a:t>
            </a:r>
            <a:r>
              <a:rPr lang="zh-CN" altLang="en-US" dirty="0"/>
              <a:t>结构描述了一个进程的整个虚拟地址空间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20E60E-2EBA-4579-934A-8A1C53DC2151}"/>
              </a:ext>
            </a:extLst>
          </p:cNvPr>
          <p:cNvSpPr txBox="1"/>
          <p:nvPr/>
        </p:nvSpPr>
        <p:spPr>
          <a:xfrm>
            <a:off x="760934" y="3643311"/>
            <a:ext cx="289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vm_area_truct</a:t>
            </a:r>
            <a:r>
              <a:rPr lang="zh-CN" altLang="en-US" dirty="0"/>
              <a:t>描述了虚拟地址空间的一个区间</a:t>
            </a:r>
          </a:p>
        </p:txBody>
      </p:sp>
    </p:spTree>
    <p:extLst>
      <p:ext uri="{BB962C8B-B14F-4D97-AF65-F5344CB8AC3E}">
        <p14:creationId xmlns:p14="http://schemas.microsoft.com/office/powerpoint/2010/main" val="38574200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原理分析</a:t>
            </a: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查看进程地址空间布局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091C8B-8BB0-482F-AFB0-7C4C2E28D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65" y="1391364"/>
            <a:ext cx="7581900" cy="4686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1D33BA-AD79-4AB0-B4C4-B4457CAD456D}"/>
              </a:ext>
            </a:extLst>
          </p:cNvPr>
          <p:cNvSpPr txBox="1"/>
          <p:nvPr/>
        </p:nvSpPr>
        <p:spPr>
          <a:xfrm>
            <a:off x="415435" y="2413337"/>
            <a:ext cx="3572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 err="1"/>
              <a:t>test.c</a:t>
            </a:r>
            <a:r>
              <a:rPr lang="zh-CN" altLang="en-US" dirty="0"/>
              <a:t>文件为例：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编译链接生成可执行文件</a:t>
            </a:r>
            <a:r>
              <a:rPr lang="en-US" altLang="zh-CN" dirty="0"/>
              <a:t>test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运行</a:t>
            </a:r>
            <a:r>
              <a:rPr lang="en-US" altLang="zh-CN" dirty="0"/>
              <a:t>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ps</a:t>
            </a:r>
            <a:r>
              <a:rPr lang="en-US" altLang="zh-CN" dirty="0"/>
              <a:t> aux | grep test </a:t>
            </a:r>
            <a:r>
              <a:rPr lang="zh-CN" altLang="en-US" dirty="0"/>
              <a:t>获得运行</a:t>
            </a:r>
            <a:r>
              <a:rPr lang="en-US" altLang="zh-CN" dirty="0"/>
              <a:t>test</a:t>
            </a:r>
            <a:r>
              <a:rPr lang="zh-CN" altLang="en-US" dirty="0"/>
              <a:t>的进程的</a:t>
            </a:r>
            <a:r>
              <a:rPr lang="en-US" altLang="zh-CN" dirty="0" err="1"/>
              <a:t>pid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cat /proc/</a:t>
            </a:r>
            <a:r>
              <a:rPr lang="en-US" altLang="zh-CN" dirty="0" err="1"/>
              <a:t>pid</a:t>
            </a:r>
            <a:r>
              <a:rPr lang="en-US" altLang="zh-CN" dirty="0"/>
              <a:t>/maps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6073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原理分析</a:t>
            </a: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查看进程地址空间布局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125AE4-E06A-4745-9B38-DBACF0CD7CBB}"/>
              </a:ext>
            </a:extLst>
          </p:cNvPr>
          <p:cNvSpPr txBox="1"/>
          <p:nvPr/>
        </p:nvSpPr>
        <p:spPr>
          <a:xfrm>
            <a:off x="290398" y="2511546"/>
            <a:ext cx="210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参照右图的详细说明，根据进程的实际映射情况进行相关实验分析。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28CAD6-F086-4FBB-B8CE-11EAEB5C9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14" y="1447034"/>
            <a:ext cx="9027562" cy="48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827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F0F0F0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Two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实验部分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变量存储位置</a:t>
            </a:r>
            <a:r>
              <a:rPr lang="en-US" altLang="zh-CN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dirty="0">
                <a:solidFill>
                  <a:srgbClr val="F0F0F0">
                    <a:lumMod val="25000"/>
                  </a:srgb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常规变量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方正兰亭粗黑_GBK" panose="02000000000000000000" pitchFamily="2" charset="-122"/>
              <a:ea typeface="方正兰亭粗黑_GBK" panose="02000000000000000000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F4D291-BC2B-470A-A5BE-A02B546116FE}"/>
              </a:ext>
            </a:extLst>
          </p:cNvPr>
          <p:cNvSpPr txBox="1"/>
          <p:nvPr/>
        </p:nvSpPr>
        <p:spPr>
          <a:xfrm>
            <a:off x="354902" y="2500684"/>
            <a:ext cx="4377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变量根据</a:t>
            </a:r>
            <a:r>
              <a:rPr lang="zh-CN" altLang="en-US" b="1" dirty="0"/>
              <a:t>定义位置</a:t>
            </a:r>
            <a:r>
              <a:rPr lang="zh-CN" altLang="en-US" dirty="0"/>
              <a:t>的不同可分为局部</a:t>
            </a:r>
            <a:r>
              <a:rPr lang="en-US" altLang="zh-CN" dirty="0"/>
              <a:t>/</a:t>
            </a:r>
            <a:r>
              <a:rPr lang="zh-CN" altLang="en-US" dirty="0"/>
              <a:t>全局，共</a:t>
            </a:r>
            <a:r>
              <a:rPr lang="en-US" altLang="zh-CN" dirty="0"/>
              <a:t>2</a:t>
            </a:r>
            <a:r>
              <a:rPr lang="zh-CN" altLang="en-US" dirty="0"/>
              <a:t>种；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zh-CN" altLang="en-US" b="1" dirty="0"/>
              <a:t>初始化的情况</a:t>
            </a:r>
            <a:r>
              <a:rPr lang="zh-CN" altLang="en-US" dirty="0"/>
              <a:t>可分为未初始化</a:t>
            </a:r>
            <a:r>
              <a:rPr lang="en-US" altLang="zh-CN" dirty="0"/>
              <a:t>/</a:t>
            </a:r>
            <a:r>
              <a:rPr lang="zh-CN" altLang="en-US" dirty="0"/>
              <a:t>初始化为</a:t>
            </a:r>
            <a:r>
              <a:rPr lang="en-US" altLang="zh-CN" dirty="0"/>
              <a:t>0/</a:t>
            </a:r>
            <a:r>
              <a:rPr lang="zh-CN" altLang="en-US" dirty="0"/>
              <a:t>初始化为非</a:t>
            </a:r>
            <a:r>
              <a:rPr lang="en-US" altLang="zh-CN" dirty="0"/>
              <a:t>0</a:t>
            </a:r>
            <a:r>
              <a:rPr lang="zh-CN" altLang="en-US" dirty="0"/>
              <a:t>，共</a:t>
            </a:r>
            <a:r>
              <a:rPr lang="en-US" altLang="zh-CN" dirty="0"/>
              <a:t>3</a:t>
            </a:r>
            <a:r>
              <a:rPr lang="zh-CN" altLang="en-US" dirty="0"/>
              <a:t>种；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zh-CN" altLang="en-US" b="1" dirty="0"/>
              <a:t>关键字修饰情况</a:t>
            </a:r>
            <a:r>
              <a:rPr lang="zh-CN" altLang="en-US" dirty="0"/>
              <a:t>可分为无关键字修饰</a:t>
            </a:r>
            <a:r>
              <a:rPr lang="en-US" altLang="zh-CN" dirty="0"/>
              <a:t>/static/const/static const</a:t>
            </a:r>
            <a:r>
              <a:rPr lang="zh-CN" altLang="en-US" dirty="0"/>
              <a:t>，共</a:t>
            </a:r>
            <a:r>
              <a:rPr lang="en-US" altLang="zh-CN" dirty="0"/>
              <a:t>4</a:t>
            </a:r>
            <a:r>
              <a:rPr lang="zh-CN" altLang="en-US" dirty="0"/>
              <a:t>种。</a:t>
            </a:r>
            <a:endParaRPr lang="en-US" altLang="zh-CN" dirty="0"/>
          </a:p>
          <a:p>
            <a:r>
              <a:rPr lang="zh-CN" altLang="en-US" dirty="0"/>
              <a:t>因此，变量的种类可达</a:t>
            </a:r>
            <a:r>
              <a:rPr lang="en-US" altLang="zh-CN" dirty="0"/>
              <a:t>2*3*4=24</a:t>
            </a:r>
            <a:r>
              <a:rPr lang="zh-CN" altLang="en-US" dirty="0"/>
              <a:t>种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CEE103-B6F4-45FD-BC8D-DCDCAFA57298}"/>
              </a:ext>
            </a:extLst>
          </p:cNvPr>
          <p:cNvSpPr/>
          <p:nvPr/>
        </p:nvSpPr>
        <p:spPr>
          <a:xfrm>
            <a:off x="4949337" y="0"/>
            <a:ext cx="6096000" cy="703269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C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#include 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stdlib.h</a:t>
            </a:r>
            <a:r>
              <a:rPr lang="en-US" altLang="zh-CN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b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未初始化：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u 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初始化为零：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o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　初始化为非零：</a:t>
            </a:r>
            <a:r>
              <a:rPr lang="en-US" altLang="zh-C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</a:t>
            </a:r>
            <a:endParaRPr lang="en-US" altLang="zh-C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静态：</a:t>
            </a:r>
            <a:r>
              <a:rPr lang="en-US" altLang="zh-C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sta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　常量：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con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　局部：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loc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　全局：</a:t>
            </a:r>
            <a:r>
              <a:rPr lang="en-US" altLang="zh-C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glo</a:t>
            </a:r>
            <a:b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全局</a:t>
            </a:r>
            <a:endParaRPr lang="zh-CN" alt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u_glo1;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o_glo1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i_glo1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静态－全局</a:t>
            </a:r>
            <a:endParaRPr lang="zh-CN" alt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u_sta_glo1;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o_sta_glo1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i_sta_glo1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常量－全局</a:t>
            </a:r>
            <a:endParaRPr lang="zh-CN" alt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u_con_glo1;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o_con_glo1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i_con_glo1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静态－常量－全局</a:t>
            </a:r>
            <a:endParaRPr lang="zh-CN" alt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u_sta_con_glo1;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o_sta_con_glo1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i_sta_con_glo1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局部</a:t>
            </a:r>
            <a:endParaRPr lang="zh-CN" alt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u_loc1;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o_loc1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i_loc1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静态－局部</a:t>
            </a:r>
            <a:endParaRPr lang="zh-CN" alt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u_sta_loc1;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o_sta_loc1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i_sta_loc1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常量－局部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u_con_loc1;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o_con_loc1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i_con_loc1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静态－常量－局部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u_sta_con_loc1;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o_sta_con_loc1 = 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 i_sta_con_loc1 =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相关变量地址输出</a:t>
            </a:r>
            <a:b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697783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2548</Words>
  <Application>Microsoft Office PowerPoint</Application>
  <PresentationFormat>宽屏</PresentationFormat>
  <Paragraphs>304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等线 Light</vt:lpstr>
      <vt:lpstr>方正兰亭粗黑_GBK</vt:lpstr>
      <vt:lpstr>黑体</vt:lpstr>
      <vt:lpstr>微软雅黑</vt:lpstr>
      <vt:lpstr>Arial</vt:lpstr>
      <vt:lpstr>Calibri</vt:lpstr>
      <vt:lpstr>Consolas</vt:lpstr>
      <vt:lpstr>Office 主题​​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昊</dc:creator>
  <cp:lastModifiedBy>吴 昊</cp:lastModifiedBy>
  <cp:revision>23</cp:revision>
  <dcterms:created xsi:type="dcterms:W3CDTF">2020-06-05T12:20:33Z</dcterms:created>
  <dcterms:modified xsi:type="dcterms:W3CDTF">2020-06-06T02:51:05Z</dcterms:modified>
</cp:coreProperties>
</file>